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hu-HU" sz="4400" spc="-1" strike="noStrike">
                <a:latin typeface="Arial"/>
              </a:rPr>
              <a:t>Click to move the slide</a:t>
            </a:r>
            <a:endParaRPr b="0" lang="hu-HU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hu-HU" sz="2000" spc="-1" strike="noStrike">
                <a:latin typeface="Arial"/>
              </a:rPr>
              <a:t>Click to edit the notes format</a:t>
            </a:r>
            <a:endParaRPr b="0" lang="hu-HU" sz="2000" spc="-1" strike="noStrike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hu-HU" sz="1400" spc="-1" strike="noStrike">
                <a:latin typeface="Times New Roman"/>
              </a:rPr>
              <a:t>&lt;header&gt;</a:t>
            </a:r>
            <a:endParaRPr b="0" lang="hu-HU" sz="1400" spc="-1" strike="noStrike">
              <a:latin typeface="Times New Roman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r"/>
            <a:r>
              <a:rPr b="0" lang="hu-HU" sz="1400" spc="-1" strike="noStrike">
                <a:latin typeface="Times New Roman"/>
              </a:rPr>
              <a:t>&lt;date/time&gt;</a:t>
            </a:r>
            <a:endParaRPr b="0" lang="hu-HU" sz="1400" spc="-1" strike="noStrike">
              <a:latin typeface="Times New Roman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0" lang="hu-HU" sz="1400" spc="-1" strike="noStrike">
                <a:latin typeface="Times New Roman"/>
              </a:rPr>
              <a:t>&lt;footer&gt;</a:t>
            </a:r>
            <a:endParaRPr b="0" lang="hu-HU" sz="1400" spc="-1" strike="noStrike">
              <a:latin typeface="Times New Roman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/>
            <a:fld id="{5AEF7645-6CD9-44D7-842E-75F2D7744EF7}" type="slidenum">
              <a:rPr b="0" lang="hu-HU" sz="1400" spc="-1" strike="noStrike">
                <a:latin typeface="Times New Roman"/>
              </a:rPr>
              <a:t>&lt;number&gt;</a:t>
            </a:fld>
            <a:endParaRPr b="0" lang="hu-H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ldNum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p>
            <a:pPr algn="r">
              <a:lnSpc>
                <a:spcPct val="100000"/>
              </a:lnSpc>
            </a:pPr>
            <a:fld id="{05FD7D26-78A9-496A-B90C-FFCE88D2C5A3}" type="slidenum">
              <a:rPr b="0" lang="hu-HU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hu-HU" sz="1200" spc="-1" strike="noStrike">
              <a:latin typeface="Times New Roman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p>
            <a:endParaRPr b="0" lang="hu-HU" sz="20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p>
            <a:endParaRPr b="0" lang="hu-HU" sz="2000" spc="-1" strike="noStrike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sldNum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p>
            <a:pPr algn="r">
              <a:lnSpc>
                <a:spcPct val="100000"/>
              </a:lnSpc>
            </a:pPr>
            <a:fld id="{F9A436AE-4C7D-4D37-ACA9-00EC1DD4E377}" type="slidenum">
              <a:rPr b="0" lang="hu-HU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hu-HU" sz="1200" spc="-1" strike="noStrike"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ldNum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b">
            <a:noAutofit/>
          </a:bodyPr>
          <a:p>
            <a:pPr algn="r">
              <a:lnSpc>
                <a:spcPct val="100000"/>
              </a:lnSpc>
            </a:pPr>
            <a:fld id="{C4684485-913C-4B0D-802D-761090D08741}" type="slidenum">
              <a:rPr b="0" lang="hu-HU" sz="12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hu-HU" sz="1200" spc="-1" strike="noStrike">
              <a:latin typeface="Times New Roman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t">
            <a:noAutofit/>
          </a:bodyPr>
          <a:p>
            <a:endParaRPr b="0" lang="hu-HU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10"/>
          <p:cNvSpPr/>
          <p:nvPr/>
        </p:nvSpPr>
        <p:spPr>
          <a:xfrm>
            <a:off x="108000" y="6562800"/>
            <a:ext cx="718560" cy="17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hu-HU" sz="1000" spc="-1" strike="noStrike">
                <a:solidFill>
                  <a:srgbClr val="000000"/>
                </a:solidFill>
                <a:latin typeface="Calibri"/>
                <a:ea typeface="DejaVu Sans"/>
              </a:rPr>
              <a:t>V 1.0</a:t>
            </a:r>
            <a:endParaRPr b="0" lang="hu-HU" sz="1000" spc="-1" strike="noStrike">
              <a:latin typeface="Arial"/>
            </a:endParaRPr>
          </a:p>
        </p:txBody>
      </p:sp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hu-HU" sz="4400" spc="-1" strike="noStrike">
                <a:latin typeface="Arial"/>
              </a:rPr>
              <a:t>Click to edit the title text format</a:t>
            </a:r>
            <a:endParaRPr b="0" lang="hu-HU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3200" spc="-1" strike="noStrike">
                <a:latin typeface="Arial"/>
              </a:rPr>
              <a:t>Click to edit the outline text format</a:t>
            </a:r>
            <a:endParaRPr b="0" lang="hu-H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800" spc="-1" strike="noStrike">
                <a:latin typeface="Arial"/>
              </a:rPr>
              <a:t>Second Outline Level</a:t>
            </a:r>
            <a:endParaRPr b="0" lang="hu-H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400" spc="-1" strike="noStrike">
                <a:latin typeface="Arial"/>
              </a:rPr>
              <a:t>Third Outline Level</a:t>
            </a:r>
            <a:endParaRPr b="0" lang="hu-H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000" spc="-1" strike="noStrike">
                <a:latin typeface="Arial"/>
              </a:rPr>
              <a:t>Fourth Outline Level</a:t>
            </a:r>
            <a:endParaRPr b="0" lang="hu-H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latin typeface="Arial"/>
              </a:rPr>
              <a:t>Fifth Outline Level</a:t>
            </a:r>
            <a:endParaRPr b="0" lang="hu-H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latin typeface="Arial"/>
              </a:rPr>
              <a:t>Sixth Outline Level</a:t>
            </a:r>
            <a:endParaRPr b="0" lang="hu-H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latin typeface="Arial"/>
              </a:rPr>
              <a:t>Seventh Outline Level</a:t>
            </a:r>
            <a:endParaRPr b="0" lang="hu-H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10"/>
          <p:cNvSpPr/>
          <p:nvPr/>
        </p:nvSpPr>
        <p:spPr>
          <a:xfrm>
            <a:off x="108000" y="6562800"/>
            <a:ext cx="718560" cy="17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hu-HU" sz="1000" spc="-1" strike="noStrike">
                <a:solidFill>
                  <a:srgbClr val="000000"/>
                </a:solidFill>
                <a:latin typeface="Calibri"/>
                <a:ea typeface="DejaVu Sans"/>
              </a:rPr>
              <a:t>V 1.0</a:t>
            </a:r>
            <a:endParaRPr b="0" lang="hu-HU" sz="1000" spc="-1" strike="noStrike">
              <a:latin typeface="Arial"/>
            </a:endParaRPr>
          </a:p>
        </p:txBody>
      </p:sp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hu-HU" sz="4400" spc="-1" strike="noStrike">
                <a:latin typeface="Arial"/>
              </a:rPr>
              <a:t>Click to edit the title text format</a:t>
            </a:r>
            <a:endParaRPr b="0" lang="hu-HU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3200" spc="-1" strike="noStrike">
                <a:latin typeface="Arial"/>
              </a:rPr>
              <a:t>Click to edit the outline text format</a:t>
            </a:r>
            <a:endParaRPr b="0" lang="hu-H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800" spc="-1" strike="noStrike">
                <a:latin typeface="Arial"/>
              </a:rPr>
              <a:t>Second Outline Level</a:t>
            </a:r>
            <a:endParaRPr b="0" lang="hu-H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400" spc="-1" strike="noStrike">
                <a:latin typeface="Arial"/>
              </a:rPr>
              <a:t>Third Outline Level</a:t>
            </a:r>
            <a:endParaRPr b="0" lang="hu-H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000" spc="-1" strike="noStrike">
                <a:latin typeface="Arial"/>
              </a:rPr>
              <a:t>Fourth Outline Level</a:t>
            </a:r>
            <a:endParaRPr b="0" lang="hu-H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latin typeface="Arial"/>
              </a:rPr>
              <a:t>Fifth Outline Level</a:t>
            </a:r>
            <a:endParaRPr b="0" lang="hu-H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latin typeface="Arial"/>
              </a:rPr>
              <a:t>Sixth Outline Level</a:t>
            </a:r>
            <a:endParaRPr b="0" lang="hu-H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latin typeface="Arial"/>
              </a:rPr>
              <a:t>Seventh Outline Level</a:t>
            </a:r>
            <a:endParaRPr b="0" lang="hu-H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sldNum"/>
          </p:nvPr>
        </p:nvSpPr>
        <p:spPr>
          <a:xfrm>
            <a:off x="7596360" y="6562800"/>
            <a:ext cx="1196280" cy="1785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fld id="{56911670-B44E-497B-8F00-7353D28B4E0C}" type="slidenum">
              <a:rPr b="0" lang="hu-HU" sz="10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hu-HU" sz="1000" spc="-1" strike="noStrike">
              <a:latin typeface="Times New Roman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title"/>
          </p:nvPr>
        </p:nvSpPr>
        <p:spPr>
          <a:xfrm>
            <a:off x="108000" y="1628640"/>
            <a:ext cx="8927280" cy="14691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1" lang="hu-HU" sz="4000" spc="-1" strike="noStrike">
                <a:solidFill>
                  <a:srgbClr val="606060"/>
                </a:solidFill>
                <a:latin typeface="Calibri"/>
              </a:rPr>
              <a:t>Haladó fejlesztési technikák</a:t>
            </a:r>
            <a:endParaRPr b="0" lang="hu-HU" sz="4000" spc="-1" strike="noStrike"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subTitle"/>
          </p:nvPr>
        </p:nvSpPr>
        <p:spPr>
          <a:xfrm>
            <a:off x="108000" y="3141720"/>
            <a:ext cx="8927280" cy="3023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36000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hu-HU" sz="2000" spc="-1" strike="noStrike">
                <a:solidFill>
                  <a:srgbClr val="000000"/>
                </a:solidFill>
                <a:latin typeface="Calibri"/>
              </a:rPr>
              <a:t>LocalDb elérése Entity Framework Core segítségével (ORM + LINQ)</a:t>
            </a:r>
            <a:endParaRPr b="0" lang="hu-HU" sz="2000" spc="-1" strike="noStrike">
              <a:latin typeface="Arial"/>
            </a:endParaRPr>
          </a:p>
        </p:txBody>
      </p:sp>
    </p:spTree>
  </p:cSld>
  <p:transition spd="med">
    <p:cover dir="l"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08000" y="115920"/>
            <a:ext cx="8927280" cy="575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hu-HU" sz="3200" spc="-1" strike="noStrike">
                <a:solidFill>
                  <a:srgbClr val="606060"/>
                </a:solidFill>
                <a:latin typeface="Calibri"/>
              </a:rPr>
              <a:t>Gyakorlat: Cars + Brands adatbázis létrehozása</a:t>
            </a:r>
            <a:endParaRPr b="0" lang="hu-HU" sz="32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108000" y="692280"/>
            <a:ext cx="8927280" cy="57603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egoe UI"/>
              <a:buAutoNum type="arabicPeriod"/>
            </a:pPr>
            <a:r>
              <a:rPr b="1" lang="hu-HU" sz="2400" spc="-1" strike="noStrike">
                <a:solidFill>
                  <a:srgbClr val="000000"/>
                </a:solidFill>
                <a:latin typeface="Calibri"/>
              </a:rPr>
              <a:t>Hozza létre az adatbázist, majd abba teljesen Code First módszerrel töltse bele a táblákat és az adatokat</a:t>
            </a:r>
            <a:br/>
            <a:r>
              <a:rPr b="1" lang="hu-HU" sz="2400" spc="-1" strike="noStrike">
                <a:solidFill>
                  <a:srgbClr val="000000"/>
                </a:solidFill>
                <a:latin typeface="Calibri"/>
              </a:rPr>
              <a:t>(annotációkkal is megoldható akár – de a Fluent API teljes használata is ugyanúgy jó)</a:t>
            </a:r>
            <a:endParaRPr b="0" lang="hu-HU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egoe UI"/>
              <a:buAutoNum type="arabicPeriod"/>
            </a:pPr>
            <a:r>
              <a:rPr b="1" lang="hu-HU" sz="2400" spc="-1" strike="noStrike">
                <a:solidFill>
                  <a:srgbClr val="000000"/>
                </a:solidFill>
                <a:latin typeface="Calibri"/>
              </a:rPr>
              <a:t>Listázza az összes márkát</a:t>
            </a:r>
            <a:endParaRPr b="0" lang="hu-HU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egoe UI"/>
              <a:buAutoNum type="arabicPeriod"/>
            </a:pPr>
            <a:r>
              <a:rPr b="1" lang="hu-HU" sz="2400" spc="-1" strike="noStrike">
                <a:solidFill>
                  <a:srgbClr val="000000"/>
                </a:solidFill>
                <a:latin typeface="Calibri"/>
              </a:rPr>
              <a:t>Listázza az összes autót, a márkanévvel együtt (Lazy Load módszerrel)</a:t>
            </a:r>
            <a:endParaRPr b="0" lang="hu-HU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egoe UI"/>
              <a:buAutoNum type="arabicPeriod"/>
            </a:pPr>
            <a:r>
              <a:rPr b="1" lang="hu-HU" sz="2400" spc="-1" strike="noStrike">
                <a:solidFill>
                  <a:srgbClr val="000000"/>
                </a:solidFill>
                <a:latin typeface="Calibri"/>
              </a:rPr>
              <a:t>Listázza az autókat, </a:t>
            </a:r>
            <a:br/>
            <a:r>
              <a:rPr b="1" lang="hu-HU" sz="2400" spc="-1" strike="noStrike">
                <a:solidFill>
                  <a:srgbClr val="000000"/>
                </a:solidFill>
                <a:latin typeface="Calibri"/>
              </a:rPr>
              <a:t>a márkák átlagárával</a:t>
            </a:r>
            <a:br/>
            <a:r>
              <a:rPr b="1" lang="hu-HU" sz="2400" spc="-1" strike="noStrike">
                <a:solidFill>
                  <a:srgbClr val="000000"/>
                </a:solidFill>
                <a:latin typeface="Calibri"/>
              </a:rPr>
              <a:t>együtt</a:t>
            </a:r>
            <a:endParaRPr b="0" lang="hu-HU" sz="24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sldNum"/>
          </p:nvPr>
        </p:nvSpPr>
        <p:spPr>
          <a:xfrm>
            <a:off x="7596360" y="6562800"/>
            <a:ext cx="1196280" cy="1785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fld id="{40CC7349-0CFA-4EFF-9579-C0DB45B0E9EE}" type="slidenum">
              <a:rPr b="0" lang="hu-HU" sz="10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hu-HU" sz="1000" spc="-1" strike="noStrike">
              <a:latin typeface="Times New Roman"/>
            </a:endParaRPr>
          </a:p>
        </p:txBody>
      </p:sp>
      <p:pic>
        <p:nvPicPr>
          <p:cNvPr id="90" name="Kép 4" descr=""/>
          <p:cNvPicPr/>
          <p:nvPr/>
        </p:nvPicPr>
        <p:blipFill>
          <a:blip r:embed="rId1"/>
          <a:stretch/>
        </p:blipFill>
        <p:spPr>
          <a:xfrm>
            <a:off x="3519720" y="3357000"/>
            <a:ext cx="5652000" cy="3500280"/>
          </a:xfrm>
          <a:prstGeom prst="rect">
            <a:avLst/>
          </a:prstGeom>
          <a:ln w="0">
            <a:noFill/>
          </a:ln>
        </p:spPr>
      </p:pic>
    </p:spTree>
  </p:cSld>
  <p:transition spd="med">
    <p:cover dir="l"/>
  </p:transition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ldNum"/>
          </p:nvPr>
        </p:nvSpPr>
        <p:spPr>
          <a:xfrm>
            <a:off x="7596360" y="6562800"/>
            <a:ext cx="1196280" cy="1785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fld id="{0F32BAB0-C9F4-4398-93E2-9B344015C6C2}" type="slidenum">
              <a:rPr b="0" lang="hu-HU" sz="10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hu-HU" sz="1000" spc="-1" strike="noStrike">
              <a:latin typeface="Times New Roman"/>
            </a:endParaRPr>
          </a:p>
        </p:txBody>
      </p:sp>
      <p:sp>
        <p:nvSpPr>
          <p:cNvPr id="92" name="Cím 3"/>
          <p:cNvSpPr/>
          <p:nvPr/>
        </p:nvSpPr>
        <p:spPr>
          <a:xfrm>
            <a:off x="108360" y="116280"/>
            <a:ext cx="8927280" cy="57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hu-HU" sz="3200" spc="-1" strike="noStrike">
                <a:solidFill>
                  <a:srgbClr val="606060"/>
                </a:solidFill>
                <a:latin typeface="Calibri"/>
              </a:rPr>
              <a:t>Gyakorlat: Cars + Brands adatbázis HF</a:t>
            </a:r>
            <a:endParaRPr b="0" lang="hu-HU" sz="3200" spc="-1" strike="noStrike">
              <a:latin typeface="Arial"/>
            </a:endParaRPr>
          </a:p>
        </p:txBody>
      </p:sp>
      <p:sp>
        <p:nvSpPr>
          <p:cNvPr id="93" name="Tartalom helye 3"/>
          <p:cNvSpPr/>
          <p:nvPr/>
        </p:nvSpPr>
        <p:spPr>
          <a:xfrm>
            <a:off x="108720" y="692640"/>
            <a:ext cx="8927280" cy="5760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t">
            <a:noAutofit/>
          </a:bodyPr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egoe UI"/>
              <a:buAutoNum type="arabicPeriod" startAt="5"/>
            </a:pPr>
            <a:r>
              <a:rPr b="1" lang="hu-HU" sz="2400" spc="-1" strike="noStrike">
                <a:solidFill>
                  <a:srgbClr val="000000"/>
                </a:solidFill>
                <a:latin typeface="Calibri"/>
              </a:rPr>
              <a:t>Listázza az autók modelljét, márkáját valamint a márkához tartozó autók darabszámát.</a:t>
            </a:r>
            <a:endParaRPr b="0" lang="hu-HU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egoe UI"/>
              <a:buAutoNum type="arabicPeriod" startAt="5"/>
            </a:pPr>
            <a:r>
              <a:rPr b="1" lang="hu-HU" sz="2400" spc="-1" strike="noStrike">
                <a:solidFill>
                  <a:srgbClr val="000000"/>
                </a:solidFill>
                <a:latin typeface="Calibri"/>
              </a:rPr>
              <a:t>Módosítsa az összes BMW típusú autót, minden modellhez legyen hozzáfűzve, hogy „+”</a:t>
            </a:r>
            <a:endParaRPr b="0" lang="hu-HU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egoe UI"/>
              <a:buAutoNum type="arabicPeriod" startAt="5"/>
            </a:pPr>
            <a:r>
              <a:rPr b="1" lang="hu-HU" sz="2400" spc="-1" strike="noStrike">
                <a:solidFill>
                  <a:srgbClr val="000000"/>
                </a:solidFill>
                <a:latin typeface="Calibri"/>
              </a:rPr>
              <a:t>Módosítsa a 20000-nél olcsóbb autók árát 3x-osra.</a:t>
            </a:r>
            <a:endParaRPr b="0" lang="hu-HU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egoe UI"/>
              <a:buAutoNum type="arabicPeriod" startAt="5"/>
            </a:pPr>
            <a:r>
              <a:rPr b="1" lang="hu-HU" sz="2400" spc="-1" strike="noStrike">
                <a:solidFill>
                  <a:srgbClr val="000000"/>
                </a:solidFill>
                <a:latin typeface="Calibri"/>
              </a:rPr>
              <a:t>Törölje az „</a:t>
            </a:r>
            <a:r>
              <a:rPr b="1" lang="hu-HU" sz="2400" spc="-1" strike="noStrike">
                <a:solidFill>
                  <a:srgbClr val="000000"/>
                </a:solidFill>
                <a:latin typeface="Calibri"/>
                <a:ea typeface="Consolas"/>
              </a:rPr>
              <a:t>Audi A3” -as modelleket.</a:t>
            </a:r>
            <a:endParaRPr b="0" lang="hu-HU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egoe UI"/>
              <a:buAutoNum type="arabicPeriod" startAt="5"/>
            </a:pPr>
            <a:r>
              <a:rPr b="1" lang="hu-HU" sz="2400" spc="-1" strike="noStrike">
                <a:solidFill>
                  <a:srgbClr val="000000"/>
                </a:solidFill>
                <a:latin typeface="Calibri"/>
                <a:ea typeface="Consolas"/>
              </a:rPr>
              <a:t>Szúrjon be egy tetszőleges új Audi típust.</a:t>
            </a:r>
            <a:endParaRPr b="0" lang="hu-HU" sz="2400" spc="-1" strike="noStrike">
              <a:latin typeface="Arial"/>
            </a:endParaRPr>
          </a:p>
        </p:txBody>
      </p:sp>
    </p:spTree>
  </p:cSld>
  <p:transition spd="med">
    <p:cover dir="l"/>
  </p:transition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sldNum"/>
          </p:nvPr>
        </p:nvSpPr>
        <p:spPr>
          <a:xfrm>
            <a:off x="7596360" y="6562800"/>
            <a:ext cx="1196280" cy="1785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t">
            <a:noAutofit/>
          </a:bodyPr>
          <a:p>
            <a:pPr algn="r">
              <a:lnSpc>
                <a:spcPct val="100000"/>
              </a:lnSpc>
            </a:pPr>
            <a:fld id="{384D4569-E120-475F-A252-573438838D1D}" type="slidenum">
              <a:rPr b="0" lang="hu-HU" sz="10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hu-HU" sz="1000" spc="-1" strike="noStrike">
              <a:latin typeface="Times New Roman"/>
            </a:endParaRPr>
          </a:p>
        </p:txBody>
      </p:sp>
    </p:spTree>
  </p:cSld>
  <p:transition spd="med">
    <p:cover dir="l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28194</TotalTime>
  <Application>LibreOffice/7.2.0.4$Linux_X86_64 LibreOffice_project/20$Build-4</Application>
  <AppVersion>15.0000</AppVersion>
  <Words>90</Words>
  <Paragraphs>14</Paragraphs>
  <Company>OE NIK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2006-05-29T11:27:00Z</dcterms:created>
  <dc:creator>Szabó Zsolt, Szénási Sándor</dc:creator>
  <dc:description/>
  <dc:language>hu-HU</dc:language>
  <cp:lastModifiedBy/>
  <dcterms:modified xsi:type="dcterms:W3CDTF">2021-09-20T05:28:45Z</dcterms:modified>
  <cp:revision>1413</cp:revision>
  <dc:subject>PPT</dc:subject>
  <dc:title>PPT/2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3</vt:i4>
  </property>
  <property fmtid="{D5CDD505-2E9C-101B-9397-08002B2CF9AE}" pid="3" name="PresentationFormat">
    <vt:lpwstr>On-screen Show (4:3)</vt:lpwstr>
  </property>
  <property fmtid="{D5CDD505-2E9C-101B-9397-08002B2CF9AE}" pid="4" name="Slides">
    <vt:i4>4</vt:i4>
  </property>
</Properties>
</file>